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7" r:id="rId5"/>
    <p:sldId id="266" r:id="rId6"/>
    <p:sldId id="269" r:id="rId7"/>
    <p:sldId id="270" r:id="rId8"/>
    <p:sldId id="268" r:id="rId9"/>
    <p:sldId id="271" r:id="rId10"/>
    <p:sldId id="272" r:id="rId11"/>
    <p:sldId id="274" r:id="rId12"/>
    <p:sldId id="273" r:id="rId13"/>
    <p:sldId id="276" r:id="rId14"/>
    <p:sldId id="275" r:id="rId15"/>
    <p:sldId id="277" r:id="rId16"/>
    <p:sldId id="278" r:id="rId17"/>
    <p:sldId id="279" r:id="rId18"/>
    <p:sldId id="280" r:id="rId19"/>
    <p:sldId id="281" r:id="rId20"/>
    <p:sldId id="282" r:id="rId21"/>
    <p:sldId id="283" r:id="rId2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840" y="-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4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8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8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83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3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7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9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9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27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081CE-130D-49FC-9275-E411AE66AA3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akingcircuits.com/blog/types-of-microcontroller-boards-and-their-application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SEICHE 2022</a:t>
            </a:r>
            <a:b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Introduction to </a:t>
            </a: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Arduino</a:t>
            </a:r>
            <a:b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dirty="0" smtClean="0"/>
              <a:t>Lesson 2 – Intro Part 2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048000"/>
            <a:ext cx="8153400" cy="25908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Instructor:   Paul Frommeyer</a:t>
            </a:r>
          </a:p>
          <a:p>
            <a:pPr algn="l"/>
            <a:endParaRPr lang="en-US" dirty="0" smtClean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l"/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Corporate Sponsors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   DXC Technology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   PFC Networks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40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Babbage Analytical Engine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19200"/>
            <a:ext cx="8379279" cy="288131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Invented by Charles Babbage, 1837</a:t>
            </a:r>
          </a:p>
          <a:p>
            <a:r>
              <a:rPr lang="en-US" sz="2400" dirty="0" smtClean="0"/>
              <a:t>Construction was never completed</a:t>
            </a:r>
          </a:p>
          <a:p>
            <a:r>
              <a:rPr lang="en-US" sz="2400" dirty="0" smtClean="0"/>
              <a:t>Four parts: Reader, store, mill, and printer</a:t>
            </a:r>
          </a:p>
          <a:p>
            <a:r>
              <a:rPr lang="en-US" sz="2400" dirty="0" smtClean="0"/>
              <a:t>While using mechanical parts, wa</a:t>
            </a:r>
            <a:r>
              <a:rPr lang="en-US" sz="2400" dirty="0" smtClean="0"/>
              <a:t>s a programmable general purpose computer in the sense we understand</a:t>
            </a:r>
          </a:p>
          <a:p>
            <a:r>
              <a:rPr lang="en-US" sz="2400" dirty="0" smtClean="0"/>
              <a:t>Considered a landmark </a:t>
            </a:r>
            <a:r>
              <a:rPr lang="en-US" sz="2400" dirty="0" smtClean="0"/>
              <a:t>invention in computer science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29" y="4705350"/>
            <a:ext cx="20955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6931479" y="6343650"/>
            <a:ext cx="1905000" cy="285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Part of the Engine</a:t>
            </a:r>
            <a:endParaRPr lang="en-US" sz="1200" dirty="0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100512"/>
            <a:ext cx="3818660" cy="270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4537303" y="4419600"/>
            <a:ext cx="1934254" cy="1981200"/>
            <a:chOff x="6774997" y="1371600"/>
            <a:chExt cx="1934254" cy="1981200"/>
          </a:xfrm>
        </p:grpSpPr>
        <p:sp>
          <p:nvSpPr>
            <p:cNvPr id="16" name="Right Arrow 15"/>
            <p:cNvSpPr/>
            <p:nvPr/>
          </p:nvSpPr>
          <p:spPr>
            <a:xfrm rot="5400000">
              <a:off x="8083097" y="2610757"/>
              <a:ext cx="377371" cy="16328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63568" y="2126343"/>
              <a:ext cx="816429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Mill</a:t>
              </a:r>
              <a:endParaRPr lang="en-US" sz="12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63568" y="2881086"/>
              <a:ext cx="816429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Printer</a:t>
              </a:r>
              <a:endParaRPr lang="en-US" sz="12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 rot="7265272">
              <a:off x="7130596" y="1858372"/>
              <a:ext cx="377371" cy="16328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 rot="14334728" flipH="1">
              <a:off x="7764691" y="1858372"/>
              <a:ext cx="377371" cy="16328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829426" y="1371600"/>
              <a:ext cx="1850571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(Card) Reader(s)</a:t>
              </a:r>
            </a:p>
            <a:p>
              <a:pPr algn="ctr"/>
              <a:endParaRPr lang="en-US" sz="10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7421336" y="2291443"/>
              <a:ext cx="435429" cy="141514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774997" y="2126343"/>
              <a:ext cx="816429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Store</a:t>
              </a:r>
              <a:endParaRPr lang="en-US" sz="12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7877176" y="1607457"/>
              <a:ext cx="832075" cy="2667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bg1"/>
                  </a:solidFill>
                  <a:latin typeface="Arial Black" panose="020B0A04020102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050" dirty="0" smtClean="0">
                  <a:solidFill>
                    <a:srgbClr val="0070C0"/>
                  </a:solidFill>
                </a:rPr>
                <a:t>Program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6816500" y="1607457"/>
              <a:ext cx="832075" cy="2667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bg1"/>
                  </a:solidFill>
                  <a:latin typeface="Arial Black" panose="020B0A04020102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050" dirty="0" smtClean="0">
                  <a:solidFill>
                    <a:srgbClr val="0070C0"/>
                  </a:solidFill>
                </a:rPr>
                <a:t>Variable</a:t>
              </a:r>
              <a:endParaRPr lang="en-US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1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2800" dirty="0" smtClean="0"/>
              <a:t>Early Computers – ENIAC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19200"/>
            <a:ext cx="8379279" cy="2667000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ENIAC - Electronic Numerical Integrator and </a:t>
            </a:r>
            <a:r>
              <a:rPr lang="en-US" sz="2400" dirty="0" smtClean="0"/>
              <a:t>Computer</a:t>
            </a:r>
            <a:r>
              <a:rPr lang="en-US" sz="2400" dirty="0"/>
              <a:t> </a:t>
            </a:r>
            <a:r>
              <a:rPr lang="en-US" sz="2400" dirty="0" smtClean="0"/>
              <a:t>– was </a:t>
            </a:r>
            <a:r>
              <a:rPr lang="en-US" sz="2400" dirty="0"/>
              <a:t>the first programmable, electronic, general-purpose digital computer made in 1945</a:t>
            </a:r>
            <a:endParaRPr lang="en-US" sz="2400" dirty="0" smtClean="0"/>
          </a:p>
          <a:p>
            <a:r>
              <a:rPr lang="en-US" sz="2400" dirty="0"/>
              <a:t>By the end of its operation in 1956, ENIAC contained 18,000 vacuum tubes, 7,200 crystal diodes, 1,500 relays, 70,000 resistors, 10,000 capacitors, and approximately 5,000,000 hand-soldered joints. It weighed more than 30 short tons (27 t), was roughly 8 </a:t>
            </a:r>
            <a:r>
              <a:rPr lang="en-US" sz="2400" dirty="0" err="1"/>
              <a:t>ft</a:t>
            </a:r>
            <a:r>
              <a:rPr lang="en-US" sz="2400" dirty="0"/>
              <a:t> × 3 </a:t>
            </a:r>
            <a:r>
              <a:rPr lang="en-US" sz="2400" dirty="0" err="1"/>
              <a:t>ft</a:t>
            </a:r>
            <a:r>
              <a:rPr lang="en-US" sz="2400" dirty="0"/>
              <a:t> × 100 </a:t>
            </a:r>
            <a:r>
              <a:rPr lang="en-US" sz="2400" dirty="0" err="1"/>
              <a:t>ft</a:t>
            </a:r>
            <a:r>
              <a:rPr lang="en-US" sz="2400" dirty="0"/>
              <a:t> (2 m × 1 m × 30 m) in size, occupied 1,800 </a:t>
            </a:r>
            <a:r>
              <a:rPr lang="en-US" sz="2400" dirty="0" err="1"/>
              <a:t>sq</a:t>
            </a:r>
            <a:r>
              <a:rPr lang="en-US" sz="2400" dirty="0"/>
              <a:t> </a:t>
            </a:r>
            <a:r>
              <a:rPr lang="en-US" sz="2400" dirty="0" err="1"/>
              <a:t>ft</a:t>
            </a:r>
            <a:r>
              <a:rPr lang="en-US" sz="2400" dirty="0"/>
              <a:t> (170 m2) and consumed 150 kW of </a:t>
            </a:r>
            <a:r>
              <a:rPr lang="en-US" sz="2400" dirty="0" smtClean="0"/>
              <a:t>electricity.</a:t>
            </a:r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172932" y="6293427"/>
            <a:ext cx="1905000" cy="259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Part of ENIAC</a:t>
            </a:r>
            <a:endParaRPr lang="en-US" sz="1200" dirty="0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962400"/>
            <a:ext cx="2897065" cy="2259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ENIAC, the &amp;#39;first modern computer,&amp;#39; is hailed on 75th anniversary at Penn,  Unisys, and beyond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3962400"/>
            <a:ext cx="3390900" cy="22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765175" y="6262687"/>
            <a:ext cx="3390900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ENIAC operator’s control board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028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2800" dirty="0" smtClean="0"/>
              <a:t>Early Computers – UNIVAC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19200"/>
            <a:ext cx="8379279" cy="2881312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UNIVAC I (</a:t>
            </a:r>
            <a:r>
              <a:rPr lang="en-US" sz="2400" dirty="0" err="1" smtClean="0"/>
              <a:t>UNIVersal</a:t>
            </a:r>
            <a:r>
              <a:rPr lang="en-US" sz="2400" dirty="0" smtClean="0"/>
              <a:t> </a:t>
            </a:r>
            <a:r>
              <a:rPr lang="en-US" sz="2400" dirty="0"/>
              <a:t>Automatic Computer I) was the first general-purpose electronic digital computer design for business application produced in the United </a:t>
            </a:r>
            <a:r>
              <a:rPr lang="en-US" sz="2400" dirty="0" smtClean="0"/>
              <a:t>States</a:t>
            </a:r>
          </a:p>
          <a:p>
            <a:r>
              <a:rPr lang="en-US" sz="2400" dirty="0"/>
              <a:t>UNIVAC I used about 5,000 vacuum </a:t>
            </a:r>
            <a:r>
              <a:rPr lang="en-US" sz="2400" dirty="0" err="1" smtClean="0"/>
              <a:t>tubes,weighed</a:t>
            </a:r>
            <a:r>
              <a:rPr lang="en-US" sz="2400" dirty="0" smtClean="0"/>
              <a:t> </a:t>
            </a:r>
            <a:r>
              <a:rPr lang="en-US" sz="2400" dirty="0"/>
              <a:t>16,686 </a:t>
            </a:r>
            <a:r>
              <a:rPr lang="en-US" sz="2400" dirty="0" smtClean="0"/>
              <a:t>pounds, consumed </a:t>
            </a:r>
            <a:r>
              <a:rPr lang="en-US" sz="2400" dirty="0"/>
              <a:t>125 kW, and could perform about 1,905 operations per second running on a 2.25 MHz </a:t>
            </a:r>
            <a:r>
              <a:rPr lang="en-US" sz="2400" dirty="0" smtClean="0"/>
              <a:t>clock</a:t>
            </a:r>
          </a:p>
          <a:p>
            <a:r>
              <a:rPr lang="en-US" sz="2400" dirty="0"/>
              <a:t>Besides the operator's console, the only I/O devices connected to the UNIVAC I were up to 10 UNISERVO tape drives, a Remington Standard electric typewriter and a Tektronix oscilloscope. The UNISERVO was the first commercial computer tape drive commercially </a:t>
            </a:r>
            <a:r>
              <a:rPr lang="en-US" sz="2400" dirty="0" smtClean="0"/>
              <a:t>sold</a:t>
            </a:r>
          </a:p>
          <a:p>
            <a:r>
              <a:rPr lang="en-US" sz="2400" dirty="0" smtClean="0"/>
              <a:t>Evolutionary rather than revolutionary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24338"/>
            <a:ext cx="3793331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748506" y="6367463"/>
            <a:ext cx="3730625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UNIVAC – Classic </a:t>
            </a:r>
            <a:r>
              <a:rPr lang="en-US" sz="1200" dirty="0" err="1" smtClean="0"/>
              <a:t>dieselpunk</a:t>
            </a:r>
            <a:r>
              <a:rPr lang="en-US" sz="1200" dirty="0" smtClean="0"/>
              <a:t> computing</a:t>
            </a:r>
            <a:endParaRPr lang="en-US" sz="1200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932" y="4224338"/>
            <a:ext cx="2734867" cy="205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5073052" y="6367463"/>
            <a:ext cx="3730625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UNIVAC Operator’s Console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502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2800" dirty="0" smtClean="0"/>
              <a:t>Von Neumann Architecture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19200"/>
            <a:ext cx="8379279" cy="288131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Earliest computers had fixed (hardwired) programs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ontrol storage (program) was originally separate from data storage (information to be operated upon)</a:t>
            </a:r>
          </a:p>
          <a:p>
            <a:r>
              <a:rPr lang="en-US" sz="2400" dirty="0" smtClean="0"/>
              <a:t>John Von Neumann invented the idea of using a single storage medium for both instructions and data</a:t>
            </a:r>
          </a:p>
          <a:p>
            <a:r>
              <a:rPr lang="en-US" sz="2400" dirty="0" smtClean="0"/>
              <a:t>This was a revolutionary design, reducing costs and increasing flexibility, and is used by all computers since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073052" y="6367463"/>
            <a:ext cx="3730625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Von Neumann Architecture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6606349" y="4491263"/>
            <a:ext cx="573893" cy="263980"/>
            <a:chOff x="6606349" y="4491263"/>
            <a:chExt cx="573893" cy="263980"/>
          </a:xfrm>
        </p:grpSpPr>
        <p:sp>
          <p:nvSpPr>
            <p:cNvPr id="30" name="Right Arrow 29"/>
            <p:cNvSpPr/>
            <p:nvPr/>
          </p:nvSpPr>
          <p:spPr>
            <a:xfrm flipH="1">
              <a:off x="6606349" y="4491263"/>
              <a:ext cx="480251" cy="259443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6781800" y="4495800"/>
              <a:ext cx="398442" cy="259443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65176" y="4495800"/>
            <a:ext cx="2359024" cy="1565728"/>
            <a:chOff x="765176" y="4495800"/>
            <a:chExt cx="2359024" cy="1565728"/>
          </a:xfrm>
        </p:grpSpPr>
        <p:sp>
          <p:nvSpPr>
            <p:cNvPr id="22" name="Right Arrow 21"/>
            <p:cNvSpPr/>
            <p:nvPr/>
          </p:nvSpPr>
          <p:spPr>
            <a:xfrm rot="16200000" flipH="1">
              <a:off x="2331358" y="4934857"/>
              <a:ext cx="377371" cy="16328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5400000">
              <a:off x="1702706" y="5791200"/>
              <a:ext cx="377371" cy="16328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307771" y="4495800"/>
              <a:ext cx="816429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Data</a:t>
              </a:r>
              <a:endParaRPr lang="en-US" sz="12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6800" y="5212443"/>
              <a:ext cx="1649185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Processor</a:t>
              </a:r>
              <a:endParaRPr lang="en-US" sz="12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6200000" flipH="1">
              <a:off x="1211717" y="4934856"/>
              <a:ext cx="377371" cy="163286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5176" y="4495800"/>
              <a:ext cx="1270454" cy="4717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Arial Black" panose="020B0A04020102020204" pitchFamily="34" charset="0"/>
                </a:rPr>
                <a:t>Instructions</a:t>
              </a:r>
              <a:endParaRPr lang="en-US" sz="1200" b="1" dirty="0">
                <a:solidFill>
                  <a:schemeClr val="tx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1295400" y="6100763"/>
            <a:ext cx="1143000" cy="266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400" dirty="0" smtClean="0">
                <a:solidFill>
                  <a:srgbClr val="FFFF00"/>
                </a:solidFill>
              </a:rPr>
              <a:t>Results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765175" y="6362701"/>
            <a:ext cx="2282825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Historic Architecture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5334000" y="4372881"/>
            <a:ext cx="1270454" cy="1861231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Main Memory</a:t>
            </a:r>
            <a:endParaRPr lang="en-US" sz="1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62800" y="4372881"/>
            <a:ext cx="1270454" cy="47171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Central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Processor</a:t>
            </a:r>
            <a:endParaRPr lang="en-US" sz="1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162800" y="5754915"/>
            <a:ext cx="1270454" cy="47171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Input/Output</a:t>
            </a:r>
            <a:endParaRPr lang="en-US" sz="1200" b="1" dirty="0" smtClean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(I/O)</a:t>
            </a:r>
            <a:endParaRPr lang="en-US" sz="1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 rot="5400000">
            <a:off x="7351976" y="5146003"/>
            <a:ext cx="892100" cy="326479"/>
            <a:chOff x="6596824" y="4495800"/>
            <a:chExt cx="583418" cy="264431"/>
          </a:xfrm>
        </p:grpSpPr>
        <p:sp>
          <p:nvSpPr>
            <p:cNvPr id="32" name="Right Arrow 31"/>
            <p:cNvSpPr/>
            <p:nvPr/>
          </p:nvSpPr>
          <p:spPr>
            <a:xfrm flipH="1">
              <a:off x="6596824" y="4500788"/>
              <a:ext cx="480251" cy="259443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781800" y="4495800"/>
              <a:ext cx="398442" cy="259443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1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2800" dirty="0" smtClean="0"/>
              <a:t>The Mainframe Era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8379279" cy="3276600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From 1952 into the late 1960s, IBM manufactured and marketed several large computer models, known as the IBM 700/7000 series</a:t>
            </a:r>
            <a:endParaRPr lang="en-US" sz="2400" dirty="0" smtClean="0"/>
          </a:p>
          <a:p>
            <a:r>
              <a:rPr lang="en-US" sz="2400" dirty="0"/>
              <a:t>The IBM System/360 (S/360) is a family of mainframe computer systems that was announced by IBM on April 7, 1964, and delivered between 1965 and 1978.[1] It was the first family of computers designed to cover the complete range of applications, from small to large, both commercial and scientific. The design made a clear distinction between architecture and implementation, allowing IBM to release a suite of compatible designs at different prices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 mainframe era saw the transition from tubes to transistors, yielding massive economies of scale and increases in computing power</a:t>
            </a:r>
          </a:p>
          <a:p>
            <a:r>
              <a:rPr lang="en-US" sz="2400" dirty="0" smtClean="0"/>
              <a:t>Also transition of storage from cumbersome mercury based to magnetic core memory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748507" y="6367463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IBM 700 Series</a:t>
            </a:r>
            <a:endParaRPr lang="en-US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54" y="4495800"/>
            <a:ext cx="20955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4343400"/>
            <a:ext cx="209550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457700"/>
            <a:ext cx="2334714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181351" y="6010276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IBM System/360 CPU</a:t>
            </a:r>
            <a:endParaRPr lang="en-US" sz="12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51660" y="6367464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S/360 CPU and Peripherals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062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2800" dirty="0" smtClean="0"/>
              <a:t>The Minicomputer Era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8379279" cy="3276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Started by Digital Equipment corporation in 1963</a:t>
            </a:r>
          </a:p>
          <a:p>
            <a:r>
              <a:rPr lang="en-US" sz="2400" dirty="0"/>
              <a:t>The PDP-5 was Digital Equipment Corporation's first 12-bit </a:t>
            </a:r>
            <a:r>
              <a:rPr lang="en-US" sz="2400" dirty="0" smtClean="0"/>
              <a:t>computer</a:t>
            </a:r>
          </a:p>
          <a:p>
            <a:r>
              <a:rPr lang="en-US" sz="2400" dirty="0" smtClean="0"/>
              <a:t>Followed by the PDP-8 and the hugely popular PDP-11</a:t>
            </a:r>
          </a:p>
          <a:p>
            <a:r>
              <a:rPr lang="en-US" sz="2400" dirty="0" smtClean="0"/>
              <a:t>Culminating in the “mini-Mainframe” VAX-11/780</a:t>
            </a:r>
          </a:p>
          <a:p>
            <a:r>
              <a:rPr lang="en-US" sz="2400" dirty="0" smtClean="0"/>
              <a:t>Transition from transistors to integrated circuits</a:t>
            </a:r>
          </a:p>
          <a:p>
            <a:r>
              <a:rPr lang="en-US" sz="2400" dirty="0" smtClean="0"/>
              <a:t>Established open hardware architecture (slots)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28600" y="6367463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An Early PDP-8</a:t>
            </a:r>
            <a:endParaRPr lang="en-US" sz="12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873125" y="6010277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PDP-11/70 Front Panel</a:t>
            </a:r>
            <a:endParaRPr lang="en-US" sz="1200" dirty="0"/>
          </a:p>
        </p:txBody>
      </p:sp>
      <p:sp>
        <p:nvSpPr>
          <p:cNvPr id="5" name="AutoShape 2" descr="https://upload.wikimedia.org/wikipedia/commons/thumb/6/6a/PDP-8e%2C_inside%2C_2.jpg/800px-PDP-8e%2C_inside%2C_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07" y="4143375"/>
            <a:ext cx="1638979" cy="21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385" y="4143375"/>
            <a:ext cx="3343275" cy="166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7" descr="VAX 11/780 Computer – CPU - CHM Revoluti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113214"/>
            <a:ext cx="2847335" cy="205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6160370" y="6229352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VAX-11/780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7857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2800" dirty="0" smtClean="0"/>
              <a:t>The Microcomputer Era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8379279" cy="3276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Integrated circuits allowed the creation of the first microprocessor, the Intel 4004, in 1971</a:t>
            </a:r>
          </a:p>
          <a:p>
            <a:r>
              <a:rPr lang="en-US" sz="2400" dirty="0" smtClean="0"/>
              <a:t>Microprocessors were first used for embedded controls, but still required separate memory, I/O,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r>
              <a:rPr lang="en-US" sz="2400" dirty="0" smtClean="0"/>
              <a:t>First microcomputer was the MITS Altair 8800, a DIY kit in 1974, using the Intel 8080</a:t>
            </a:r>
          </a:p>
          <a:p>
            <a:r>
              <a:rPr lang="en-US" sz="2400" dirty="0" smtClean="0"/>
              <a:t>Followed by the IMSAI-8080 and many others</a:t>
            </a:r>
          </a:p>
          <a:p>
            <a:r>
              <a:rPr lang="en-US" sz="2400" dirty="0" smtClean="0"/>
              <a:t>Followed by the Motorola 6502 based Apple I, then Apple II</a:t>
            </a:r>
          </a:p>
          <a:p>
            <a:r>
              <a:rPr lang="en-US" sz="2400" dirty="0" smtClean="0"/>
              <a:t>And then the IBM-PC in 1982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28600" y="6367463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Altair 8800</a:t>
            </a:r>
            <a:endParaRPr lang="en-US" sz="12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3603" y="6076952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famous Apple ][</a:t>
            </a:r>
            <a:endParaRPr lang="en-US" sz="1200" dirty="0"/>
          </a:p>
        </p:txBody>
      </p:sp>
      <p:sp>
        <p:nvSpPr>
          <p:cNvPr id="5" name="AutoShape 2" descr="https://upload.wikimedia.org/wikipedia/commons/thumb/6/6a/PDP-8e%2C_inside%2C_2.jpg/800px-PDP-8e%2C_inside%2C_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VAX 11/780 Computer – CPU - CHM Revoluti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160370" y="6229352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IBM-PC</a:t>
            </a:r>
            <a:endParaRPr lang="en-US" sz="1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4113214"/>
            <a:ext cx="209550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132264"/>
            <a:ext cx="2819400" cy="189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998" y="4113214"/>
            <a:ext cx="2139793" cy="203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481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2800" dirty="0" smtClean="0"/>
              <a:t>The Market Mitosis – Part 1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3200401" cy="5181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Microcomputers</a:t>
            </a:r>
          </a:p>
          <a:p>
            <a:r>
              <a:rPr lang="en-US" sz="2400" dirty="0" smtClean="0"/>
              <a:t>Use microprocessors</a:t>
            </a:r>
          </a:p>
          <a:p>
            <a:r>
              <a:rPr lang="en-US" sz="2400" dirty="0" smtClean="0"/>
              <a:t>Designed for use by people</a:t>
            </a:r>
          </a:p>
          <a:p>
            <a:r>
              <a:rPr lang="en-US" sz="2400" dirty="0" smtClean="0"/>
              <a:t>General purpose</a:t>
            </a:r>
          </a:p>
          <a:p>
            <a:r>
              <a:rPr lang="en-US" sz="2400" dirty="0" smtClean="0"/>
              <a:t>Use packaged programs (applications)</a:t>
            </a:r>
          </a:p>
          <a:p>
            <a:r>
              <a:rPr lang="en-US" sz="2400" dirty="0" smtClean="0"/>
              <a:t>Will have human-friendly (somewhat) display and keyboard</a:t>
            </a:r>
          </a:p>
          <a:p>
            <a:r>
              <a:rPr lang="en-US" sz="2400" dirty="0" smtClean="0"/>
              <a:t>Are designed and priced for business and consumer use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https://upload.wikimedia.org/wikipedia/commons/thumb/6/6a/PDP-8e%2C_inside%2C_2.jpg/800px-PDP-8e%2C_inside%2C_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VAX 11/780 Computer – CPU - CHM Revoluti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953000" y="914400"/>
            <a:ext cx="3200401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Embedded Controllers</a:t>
            </a:r>
          </a:p>
          <a:p>
            <a:r>
              <a:rPr lang="en-US" sz="2400" dirty="0" smtClean="0"/>
              <a:t>Use microprocessors</a:t>
            </a:r>
          </a:p>
          <a:p>
            <a:r>
              <a:rPr lang="en-US" sz="2400" dirty="0" smtClean="0"/>
              <a:t>Are part of industrial machinery</a:t>
            </a:r>
          </a:p>
          <a:p>
            <a:r>
              <a:rPr lang="en-US" sz="2400" dirty="0" smtClean="0"/>
              <a:t>Specific purpose</a:t>
            </a:r>
          </a:p>
          <a:p>
            <a:r>
              <a:rPr lang="en-US" sz="2400" dirty="0" smtClean="0"/>
              <a:t>Run only a single program for a single task</a:t>
            </a:r>
          </a:p>
          <a:p>
            <a:r>
              <a:rPr lang="en-US" sz="2400" dirty="0" smtClean="0"/>
              <a:t>Minimal or no human interface</a:t>
            </a:r>
          </a:p>
          <a:p>
            <a:r>
              <a:rPr lang="en-US" sz="2400" dirty="0" smtClean="0"/>
              <a:t>Are designed and priced for industrial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2800" dirty="0" smtClean="0"/>
              <a:t>The Market Mitosis – Part 2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8153401" cy="5181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If all the elements of a microcomputer are put on a single silicon chip, you have a System-on-a-Chip (</a:t>
            </a:r>
            <a:r>
              <a:rPr lang="en-US" sz="2400" dirty="0" err="1" smtClean="0"/>
              <a:t>SoC</a:t>
            </a:r>
            <a:r>
              <a:rPr lang="en-US" sz="2400" dirty="0" smtClean="0"/>
              <a:t>)</a:t>
            </a:r>
          </a:p>
          <a:p>
            <a:r>
              <a:rPr lang="en-US" sz="2400" dirty="0" err="1" smtClean="0"/>
              <a:t>SoC’s</a:t>
            </a:r>
            <a:r>
              <a:rPr lang="en-US" sz="2400" dirty="0" smtClean="0"/>
              <a:t> were the logical development for embedded microprocessor systems</a:t>
            </a:r>
            <a:endParaRPr lang="en-US" sz="2400" dirty="0" smtClean="0"/>
          </a:p>
          <a:p>
            <a:r>
              <a:rPr lang="en-US" sz="2400" dirty="0" smtClean="0"/>
              <a:t>But why not use an </a:t>
            </a:r>
            <a:r>
              <a:rPr lang="en-US" sz="2400" dirty="0" err="1" smtClean="0"/>
              <a:t>SoC</a:t>
            </a:r>
            <a:r>
              <a:rPr lang="en-US" sz="2400" dirty="0" smtClean="0"/>
              <a:t> to build something a human could interact with?</a:t>
            </a:r>
          </a:p>
          <a:p>
            <a:r>
              <a:rPr lang="en-US" sz="2400" dirty="0" smtClean="0"/>
              <a:t>If the </a:t>
            </a:r>
            <a:r>
              <a:rPr lang="en-US" sz="2400" dirty="0" err="1" smtClean="0"/>
              <a:t>SoC</a:t>
            </a:r>
            <a:r>
              <a:rPr lang="en-US" sz="2400" dirty="0" smtClean="0"/>
              <a:t> is configured for controlling electrical signals, we have a microcontroller (aka </a:t>
            </a:r>
            <a:r>
              <a:rPr lang="en-US" sz="2400" dirty="0" err="1" smtClean="0"/>
              <a:t>uC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If the </a:t>
            </a:r>
            <a:r>
              <a:rPr lang="en-US" sz="2400" dirty="0" err="1" smtClean="0"/>
              <a:t>SoC</a:t>
            </a:r>
            <a:r>
              <a:rPr lang="en-US" sz="2400" dirty="0" smtClean="0"/>
              <a:t> is configured for providing the functions of a traditional computer, we have a Single Board Computer (SBC)</a:t>
            </a:r>
          </a:p>
          <a:p>
            <a:r>
              <a:rPr lang="en-US" sz="2400" dirty="0" smtClean="0"/>
              <a:t>These two functions define a non-exclusive spectrum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https://upload.wikimedia.org/wikipedia/commons/thumb/6/6a/PDP-8e%2C_inside%2C_2.jpg/800px-PDP-8e%2C_inside%2C_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VAX 11/780 Computer – CPU - CHM Revoluti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0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2800" dirty="0" smtClean="0"/>
              <a:t>Microcomputer Evolution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8379279" cy="2743200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Moore's law is the observation that the number of transistors in a dense integrated circuit (IC) doubles about every two years. Moore's law is an observation and projection of a historical trend. Rather than a law of physics, it is an empirical relationship linked to gains from experience in production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From Gordon Moore, co-founder of Fairchild Semiconductor</a:t>
            </a:r>
          </a:p>
          <a:p>
            <a:r>
              <a:rPr lang="en-US" sz="2400" dirty="0" smtClean="0"/>
              <a:t>From the IBM-PC onwards, microcomputers continued to get </a:t>
            </a:r>
            <a:r>
              <a:rPr lang="en-US" sz="2400" i="1" dirty="0" smtClean="0"/>
              <a:t>exponentially</a:t>
            </a:r>
            <a:r>
              <a:rPr lang="en-US" sz="2400" dirty="0" smtClean="0"/>
              <a:t> smaller, faster, and much more powerful due to Moore’s law</a:t>
            </a:r>
          </a:p>
          <a:p>
            <a:r>
              <a:rPr lang="en-US" sz="2400" dirty="0" smtClean="0"/>
              <a:t>As processor power increased, Graphic </a:t>
            </a:r>
            <a:r>
              <a:rPr lang="en-US" sz="2400" dirty="0"/>
              <a:t>U</a:t>
            </a:r>
            <a:r>
              <a:rPr lang="en-US" sz="2400" dirty="0" smtClean="0"/>
              <a:t>ser </a:t>
            </a:r>
            <a:r>
              <a:rPr lang="en-US" sz="2400" dirty="0"/>
              <a:t>I</a:t>
            </a:r>
            <a:r>
              <a:rPr lang="en-US" sz="2400" dirty="0" smtClean="0"/>
              <a:t>nterfaces (GUIs) became possible</a:t>
            </a:r>
            <a:endParaRPr lang="en-US" sz="2400" dirty="0" smtClean="0"/>
          </a:p>
          <a:p>
            <a:r>
              <a:rPr lang="en-US" sz="2400" dirty="0" smtClean="0"/>
              <a:t>From desktops we went to laptops</a:t>
            </a:r>
          </a:p>
          <a:p>
            <a:r>
              <a:rPr lang="en-US" sz="2400" dirty="0" smtClean="0"/>
              <a:t>And from laptops we went to smart phones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28600" y="6360319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Macintosh 128K</a:t>
            </a:r>
            <a:endParaRPr lang="en-US" sz="12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793603" y="6360319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all-in-one iMac</a:t>
            </a:r>
            <a:endParaRPr lang="en-US" sz="1200" dirty="0"/>
          </a:p>
        </p:txBody>
      </p:sp>
      <p:sp>
        <p:nvSpPr>
          <p:cNvPr id="5" name="AutoShape 2" descr="https://upload.wikimedia.org/wikipedia/commons/thumb/6/6a/PDP-8e%2C_inside%2C_2.jpg/800px-PDP-8e%2C_inside%2C_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VAX 11/780 Computer – CPU - CHM Revoluti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410200" y="6387595"/>
            <a:ext cx="2413794" cy="259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iPhone 1</a:t>
            </a:r>
            <a:endParaRPr lang="en-US" sz="1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4" y="4576384"/>
            <a:ext cx="3038475" cy="1710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4" y="4572000"/>
            <a:ext cx="2111693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576384"/>
            <a:ext cx="2565172" cy="1710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355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63562"/>
          </a:xfrm>
        </p:spPr>
        <p:txBody>
          <a:bodyPr/>
          <a:lstStyle/>
          <a:p>
            <a:r>
              <a:rPr lang="en-US" sz="2800" dirty="0" smtClean="0"/>
              <a:t>Lesson Plan Overview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609600"/>
            <a:ext cx="4267200" cy="5486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b="1" dirty="0" smtClean="0"/>
              <a:t>Lesson 1 – Intro and Setup </a:t>
            </a:r>
          </a:p>
          <a:p>
            <a:pPr marL="0" indent="0">
              <a:buNone/>
            </a:pPr>
            <a:r>
              <a:rPr lang="en-US" sz="900" b="1" dirty="0" smtClean="0"/>
              <a:t>[may require 2 classes]</a:t>
            </a:r>
          </a:p>
          <a:p>
            <a:pPr marL="0" indent="0">
              <a:buNone/>
            </a:pPr>
            <a:r>
              <a:rPr lang="en-US" sz="900" b="1" dirty="0" smtClean="0"/>
              <a:t>•    Introduction to class format</a:t>
            </a:r>
          </a:p>
          <a:p>
            <a:pPr marL="0" indent="0">
              <a:buNone/>
            </a:pPr>
            <a:r>
              <a:rPr lang="en-US" sz="900" b="1" dirty="0" smtClean="0"/>
              <a:t>•    Overview of lesson plan</a:t>
            </a:r>
          </a:p>
          <a:p>
            <a:pPr marL="0" indent="0">
              <a:buNone/>
            </a:pPr>
            <a:r>
              <a:rPr lang="en-US" sz="900" b="1" dirty="0" smtClean="0"/>
              <a:t>•    Presentation format (monitor, camera, screen, whiteboard)</a:t>
            </a:r>
          </a:p>
          <a:p>
            <a:pPr marL="0" indent="0">
              <a:buNone/>
            </a:pPr>
            <a:r>
              <a:rPr lang="en-US" sz="900" b="1" dirty="0" smtClean="0"/>
              <a:t>•    Inventory of Arduino kits</a:t>
            </a:r>
          </a:p>
          <a:p>
            <a:pPr marL="0" indent="0">
              <a:buNone/>
            </a:pPr>
            <a:r>
              <a:rPr lang="en-US" sz="900" b="1" dirty="0" smtClean="0"/>
              <a:t>•    Inventory of USB drives</a:t>
            </a:r>
          </a:p>
          <a:p>
            <a:pPr marL="0" indent="0">
              <a:buNone/>
            </a:pPr>
            <a:r>
              <a:rPr lang="en-US" sz="900" b="1" dirty="0"/>
              <a:t>•    Installation of ESP32 serial port drivers (Windows only)</a:t>
            </a:r>
          </a:p>
          <a:p>
            <a:pPr marL="0" indent="0">
              <a:buNone/>
            </a:pPr>
            <a:r>
              <a:rPr lang="en-US" sz="900" b="1" dirty="0" smtClean="0"/>
              <a:t>•    </a:t>
            </a:r>
            <a:r>
              <a:rPr lang="en-US" sz="900" b="1" dirty="0" smtClean="0"/>
              <a:t>Installation of Arduino </a:t>
            </a:r>
            <a:r>
              <a:rPr lang="en-US" sz="900" b="1" dirty="0" smtClean="0"/>
              <a:t>software</a:t>
            </a:r>
          </a:p>
          <a:p>
            <a:pPr marL="0" indent="0">
              <a:buNone/>
            </a:pPr>
            <a:r>
              <a:rPr lang="en-US" sz="900" b="1" dirty="0"/>
              <a:t>•    </a:t>
            </a:r>
            <a:r>
              <a:rPr lang="en-US" sz="900" b="1" dirty="0" smtClean="0"/>
              <a:t>History of Computing</a:t>
            </a:r>
            <a:endParaRPr lang="en-US" sz="900" b="1" dirty="0" smtClean="0"/>
          </a:p>
          <a:p>
            <a:pPr marL="0" indent="0">
              <a:buNone/>
            </a:pPr>
            <a:r>
              <a:rPr lang="en-US" sz="900" b="1" dirty="0" smtClean="0"/>
              <a:t>Lesson 2 – Laptop operation review</a:t>
            </a:r>
          </a:p>
          <a:p>
            <a:pPr marL="0" indent="0">
              <a:buNone/>
            </a:pPr>
            <a:r>
              <a:rPr lang="en-US" sz="900" b="1" dirty="0" smtClean="0"/>
              <a:t>•    </a:t>
            </a:r>
            <a:r>
              <a:rPr lang="en-US" sz="900" b="1" dirty="0" smtClean="0"/>
              <a:t>Control panel/Settings location</a:t>
            </a:r>
          </a:p>
          <a:p>
            <a:pPr marL="0" indent="0">
              <a:buNone/>
            </a:pPr>
            <a:r>
              <a:rPr lang="en-US" sz="900" b="1" dirty="0" smtClean="0"/>
              <a:t>•    Home directories and folder hierarchy</a:t>
            </a:r>
          </a:p>
          <a:p>
            <a:pPr marL="0" indent="0">
              <a:buNone/>
            </a:pPr>
            <a:r>
              <a:rPr lang="en-US" sz="900" b="1" dirty="0" smtClean="0"/>
              <a:t>•    Arduino file locations</a:t>
            </a:r>
          </a:p>
          <a:p>
            <a:pPr marL="0" indent="0">
              <a:buNone/>
            </a:pPr>
            <a:r>
              <a:rPr lang="en-US" sz="900" b="1" dirty="0" smtClean="0"/>
              <a:t>•    Search functions</a:t>
            </a:r>
          </a:p>
          <a:p>
            <a:pPr marL="0" indent="0">
              <a:buNone/>
            </a:pPr>
            <a:r>
              <a:rPr lang="en-US" sz="900" b="1" dirty="0" smtClean="0"/>
              <a:t>•    Open questions and </a:t>
            </a:r>
            <a:r>
              <a:rPr lang="en-US" sz="900" b="1" dirty="0" smtClean="0"/>
              <a:t>issues</a:t>
            </a:r>
          </a:p>
          <a:p>
            <a:pPr marL="0" indent="0">
              <a:buNone/>
            </a:pPr>
            <a:r>
              <a:rPr lang="en-US" sz="900" b="1" dirty="0"/>
              <a:t>•    </a:t>
            </a:r>
            <a:r>
              <a:rPr lang="en-US" sz="900" b="1" dirty="0" smtClean="0"/>
              <a:t>History of Telecommunications and Networking</a:t>
            </a:r>
            <a:endParaRPr lang="en-US" sz="900" b="1" dirty="0" smtClean="0"/>
          </a:p>
          <a:p>
            <a:pPr marL="0" indent="0">
              <a:buNone/>
            </a:pPr>
            <a:r>
              <a:rPr lang="en-US" sz="900" b="1" dirty="0" smtClean="0"/>
              <a:t>Lesson 3 – IDE essentials</a:t>
            </a:r>
          </a:p>
          <a:p>
            <a:pPr marL="0" indent="0">
              <a:buNone/>
            </a:pPr>
            <a:r>
              <a:rPr lang="en-US" sz="900" b="1" dirty="0" smtClean="0"/>
              <a:t>•    Setting board type</a:t>
            </a:r>
          </a:p>
          <a:p>
            <a:pPr marL="0" indent="0">
              <a:buNone/>
            </a:pPr>
            <a:r>
              <a:rPr lang="en-US" sz="900" b="1" dirty="0" smtClean="0"/>
              <a:t>•    Loading example sketches</a:t>
            </a:r>
          </a:p>
          <a:p>
            <a:pPr marL="0" indent="0">
              <a:buNone/>
            </a:pPr>
            <a:r>
              <a:rPr lang="en-US" sz="900" b="1" dirty="0" smtClean="0"/>
              <a:t>•    Finding and selecting the Arduino USB port</a:t>
            </a:r>
          </a:p>
          <a:p>
            <a:pPr marL="0" indent="0">
              <a:buNone/>
            </a:pPr>
            <a:r>
              <a:rPr lang="en-US" sz="900" b="1" dirty="0" smtClean="0"/>
              <a:t>•    Uploading a sketch to the microcontroller</a:t>
            </a:r>
          </a:p>
          <a:p>
            <a:pPr marL="0" indent="0">
              <a:buNone/>
            </a:pPr>
            <a:r>
              <a:rPr lang="en-US" sz="900" b="1" dirty="0" smtClean="0"/>
              <a:t>•    Basic Arduino sketch (program) structure</a:t>
            </a:r>
          </a:p>
          <a:p>
            <a:pPr marL="0" indent="0">
              <a:buNone/>
            </a:pPr>
            <a:r>
              <a:rPr lang="en-US" sz="900" b="1" dirty="0" smtClean="0"/>
              <a:t>Lesson 4 – Computer Data Formats</a:t>
            </a:r>
          </a:p>
          <a:p>
            <a:pPr marL="0" indent="0">
              <a:buNone/>
            </a:pPr>
            <a:r>
              <a:rPr lang="en-US" sz="900" b="1" dirty="0" smtClean="0"/>
              <a:t>•    Binary math</a:t>
            </a:r>
          </a:p>
          <a:p>
            <a:pPr marL="0" indent="0">
              <a:buNone/>
            </a:pPr>
            <a:r>
              <a:rPr lang="en-US" sz="900" b="1" dirty="0" smtClean="0"/>
              <a:t>•    Basic data types</a:t>
            </a:r>
          </a:p>
          <a:p>
            <a:pPr marL="0" indent="0">
              <a:buNone/>
            </a:pPr>
            <a:r>
              <a:rPr lang="en-US" sz="900" b="1" dirty="0" smtClean="0"/>
              <a:t>Lesson 5 – DC Electricity Basics and DMM Intro</a:t>
            </a:r>
          </a:p>
          <a:p>
            <a:pPr marL="0" indent="0">
              <a:buNone/>
            </a:pPr>
            <a:r>
              <a:rPr lang="en-US" sz="900" b="1" dirty="0" smtClean="0"/>
              <a:t>•    Quick review: DC vs AC electric currents</a:t>
            </a:r>
          </a:p>
          <a:p>
            <a:pPr marL="0" indent="0">
              <a:buNone/>
            </a:pPr>
            <a:r>
              <a:rPr lang="en-US" sz="900" b="1" dirty="0" smtClean="0"/>
              <a:t>•    DC current operation</a:t>
            </a:r>
          </a:p>
          <a:p>
            <a:pPr marL="0" indent="0">
              <a:buNone/>
            </a:pPr>
            <a:r>
              <a:rPr lang="en-US" sz="900" b="1" dirty="0" smtClean="0"/>
              <a:t>•    Voltage vs Amperage (current)</a:t>
            </a:r>
          </a:p>
          <a:p>
            <a:pPr marL="0" indent="0">
              <a:buNone/>
            </a:pPr>
            <a:r>
              <a:rPr lang="en-US" sz="900" b="1" dirty="0" smtClean="0"/>
              <a:t>•    Introduction to basic DMM functions and usage</a:t>
            </a:r>
          </a:p>
          <a:p>
            <a:pPr marL="0" indent="0">
              <a:buNone/>
            </a:pPr>
            <a:r>
              <a:rPr lang="en-US" sz="900" b="1" dirty="0" smtClean="0"/>
              <a:t>•    Series vs parallel circuits</a:t>
            </a:r>
          </a:p>
          <a:p>
            <a:pPr marL="0" indent="0">
              <a:buNone/>
            </a:pPr>
            <a:r>
              <a:rPr lang="en-US" sz="900" b="1" dirty="0" smtClean="0"/>
              <a:t>•    Ohm’s law</a:t>
            </a:r>
          </a:p>
          <a:p>
            <a:pPr marL="0" indent="0">
              <a:buNone/>
            </a:pPr>
            <a:endParaRPr lang="en-US" sz="900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000" y="609600"/>
            <a:ext cx="4495800" cy="5867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b="1" dirty="0"/>
              <a:t>Lesson 6 – Elementary Components</a:t>
            </a:r>
          </a:p>
          <a:p>
            <a:pPr marL="0" indent="0">
              <a:buNone/>
            </a:pPr>
            <a:r>
              <a:rPr lang="en-US" sz="900" b="1" dirty="0"/>
              <a:t>•    Resistors</a:t>
            </a:r>
          </a:p>
          <a:p>
            <a:pPr marL="0" indent="0">
              <a:buNone/>
            </a:pPr>
            <a:r>
              <a:rPr lang="en-US" sz="900" b="1" dirty="0"/>
              <a:t>•    Diodes and LED’s</a:t>
            </a:r>
          </a:p>
          <a:p>
            <a:pPr marL="0" indent="0">
              <a:buNone/>
            </a:pPr>
            <a:r>
              <a:rPr lang="en-US" sz="900" b="1" dirty="0"/>
              <a:t>•    Capacitors: Electrolytic (polarized) vs non-electrolytic (non-polarized)</a:t>
            </a:r>
          </a:p>
          <a:p>
            <a:pPr marL="0" indent="0">
              <a:buNone/>
            </a:pPr>
            <a:r>
              <a:rPr lang="en-US" sz="900" b="1" dirty="0"/>
              <a:t>•    Simplified transistor </a:t>
            </a:r>
            <a:r>
              <a:rPr lang="en-US" sz="900" b="1" dirty="0" smtClean="0"/>
              <a:t>operation</a:t>
            </a:r>
            <a:endParaRPr lang="en-US" sz="900" b="1" dirty="0" smtClean="0"/>
          </a:p>
          <a:p>
            <a:pPr marL="0" indent="0">
              <a:buNone/>
            </a:pPr>
            <a:r>
              <a:rPr lang="en-US" sz="900" b="1" dirty="0" smtClean="0"/>
              <a:t>Lesson </a:t>
            </a:r>
            <a:r>
              <a:rPr lang="en-US" sz="900" b="1" dirty="0" smtClean="0"/>
              <a:t>7 – ESP32 External power sources [may require 2 classes]</a:t>
            </a:r>
          </a:p>
          <a:p>
            <a:pPr marL="0" indent="0">
              <a:buNone/>
            </a:pPr>
            <a:r>
              <a:rPr lang="en-US" sz="900" b="1" dirty="0" smtClean="0"/>
              <a:t>•    Microcontroller board power requirements</a:t>
            </a:r>
          </a:p>
          <a:p>
            <a:pPr marL="0" indent="0">
              <a:buNone/>
            </a:pPr>
            <a:r>
              <a:rPr lang="en-US" sz="900" b="1" dirty="0" smtClean="0"/>
              <a:t>•    Board power input options</a:t>
            </a:r>
          </a:p>
          <a:p>
            <a:pPr marL="0" indent="0">
              <a:buNone/>
            </a:pPr>
            <a:r>
              <a:rPr lang="en-US" sz="900" b="1" dirty="0" smtClean="0"/>
              <a:t>•    Components with different voltage requirements</a:t>
            </a:r>
          </a:p>
          <a:p>
            <a:pPr marL="0" indent="0">
              <a:buNone/>
            </a:pPr>
            <a:r>
              <a:rPr lang="en-US" sz="900" b="1" dirty="0" smtClean="0"/>
              <a:t>•    External power circuit design</a:t>
            </a:r>
          </a:p>
          <a:p>
            <a:pPr marL="0" indent="0">
              <a:buNone/>
            </a:pPr>
            <a:r>
              <a:rPr lang="en-US" sz="900" b="1" dirty="0" smtClean="0"/>
              <a:t>Lesson 8 – Connecting LED’s to the ESP32 controller board</a:t>
            </a:r>
          </a:p>
          <a:p>
            <a:pPr marL="0" indent="0">
              <a:buNone/>
            </a:pPr>
            <a:r>
              <a:rPr lang="en-US" sz="900" b="1" dirty="0" smtClean="0"/>
              <a:t>•    Microcontroller pinouts and diagrams</a:t>
            </a:r>
          </a:p>
          <a:p>
            <a:pPr marL="0" indent="0">
              <a:buNone/>
            </a:pPr>
            <a:r>
              <a:rPr lang="en-US" sz="900" b="1" dirty="0" smtClean="0"/>
              <a:t>•    Different types of pins</a:t>
            </a:r>
          </a:p>
          <a:p>
            <a:pPr marL="0" indent="0">
              <a:buNone/>
            </a:pPr>
            <a:r>
              <a:rPr lang="en-US" sz="900" b="1" dirty="0" smtClean="0"/>
              <a:t>•    Analog input</a:t>
            </a:r>
          </a:p>
          <a:p>
            <a:pPr marL="0" indent="0">
              <a:buNone/>
            </a:pPr>
            <a:r>
              <a:rPr lang="en-US" sz="900" b="1" dirty="0" smtClean="0"/>
              <a:t>•    Digital Input</a:t>
            </a:r>
          </a:p>
          <a:p>
            <a:pPr marL="0" indent="0">
              <a:buNone/>
            </a:pPr>
            <a:r>
              <a:rPr lang="en-US" sz="900" b="1" dirty="0" smtClean="0"/>
              <a:t>•    Digital output</a:t>
            </a:r>
          </a:p>
          <a:p>
            <a:pPr marL="0" indent="0">
              <a:buNone/>
            </a:pPr>
            <a:r>
              <a:rPr lang="en-US" sz="900" b="1" dirty="0" smtClean="0"/>
              <a:t>•    LEDs, constant current, and dropping resistors</a:t>
            </a:r>
          </a:p>
          <a:p>
            <a:pPr marL="0" indent="0">
              <a:buNone/>
            </a:pPr>
            <a:r>
              <a:rPr lang="en-US" sz="900" b="1" dirty="0" smtClean="0"/>
              <a:t>Lesson 9 – Connecting smart LED strips</a:t>
            </a:r>
          </a:p>
          <a:p>
            <a:pPr marL="0" indent="0">
              <a:buNone/>
            </a:pPr>
            <a:r>
              <a:rPr lang="en-US" sz="900" b="1" dirty="0" smtClean="0"/>
              <a:t>•    Simplified serial communication protocols</a:t>
            </a:r>
          </a:p>
          <a:p>
            <a:pPr marL="0" indent="0">
              <a:buNone/>
            </a:pPr>
            <a:r>
              <a:rPr lang="en-US" sz="900" b="1" dirty="0" smtClean="0"/>
              <a:t>•    One-wire serial communication protocol</a:t>
            </a:r>
          </a:p>
          <a:p>
            <a:pPr marL="0" indent="0">
              <a:buNone/>
            </a:pPr>
            <a:r>
              <a:rPr lang="en-US" sz="900" b="1" dirty="0" smtClean="0"/>
              <a:t>•    Hardware vs software serial</a:t>
            </a:r>
          </a:p>
          <a:p>
            <a:pPr marL="0" indent="0">
              <a:buNone/>
            </a:pPr>
            <a:r>
              <a:rPr lang="en-US" sz="900" b="1" dirty="0" smtClean="0"/>
              <a:t>•    WS2812B and </a:t>
            </a:r>
            <a:r>
              <a:rPr lang="en-US" sz="900" b="1" dirty="0" err="1" smtClean="0"/>
              <a:t>Neopixel</a:t>
            </a:r>
            <a:r>
              <a:rPr lang="en-US" sz="900" b="1" dirty="0" smtClean="0"/>
              <a:t> connections</a:t>
            </a:r>
          </a:p>
          <a:p>
            <a:pPr marL="0" indent="0">
              <a:buNone/>
            </a:pPr>
            <a:r>
              <a:rPr lang="en-US" sz="900" b="1" dirty="0" smtClean="0"/>
              <a:t>•    External device power design</a:t>
            </a:r>
          </a:p>
          <a:p>
            <a:pPr marL="0" indent="0">
              <a:buNone/>
            </a:pPr>
            <a:r>
              <a:rPr lang="en-US" sz="900" b="1" dirty="0" smtClean="0"/>
              <a:t>Lesson 10 – Connecting Sensors</a:t>
            </a:r>
          </a:p>
          <a:p>
            <a:pPr marL="0" indent="0">
              <a:buNone/>
            </a:pPr>
            <a:r>
              <a:rPr lang="en-US" sz="900" b="1" dirty="0" smtClean="0"/>
              <a:t>•    I2C serial protocol</a:t>
            </a:r>
          </a:p>
          <a:p>
            <a:pPr marL="0" indent="0">
              <a:buNone/>
            </a:pPr>
            <a:r>
              <a:rPr lang="en-US" sz="900" b="1" dirty="0" smtClean="0"/>
              <a:t>•    I2C connections</a:t>
            </a:r>
          </a:p>
          <a:p>
            <a:pPr marL="0" indent="0">
              <a:buNone/>
            </a:pPr>
            <a:r>
              <a:rPr lang="en-US" sz="900" b="1" dirty="0" smtClean="0"/>
              <a:t>•    I2C sensor board power design</a:t>
            </a:r>
          </a:p>
          <a:p>
            <a:pPr marL="0" indent="0">
              <a:buNone/>
            </a:pPr>
            <a:r>
              <a:rPr lang="en-US" sz="900" b="1" dirty="0" smtClean="0"/>
              <a:t>•    I2C sensor external power design</a:t>
            </a:r>
          </a:p>
          <a:p>
            <a:pPr marL="0" indent="0">
              <a:buNone/>
            </a:pPr>
            <a:r>
              <a:rPr lang="en-US" sz="900" b="1" dirty="0" smtClean="0"/>
              <a:t>Lesson 11 – Connecting LCD and Matrix Displays</a:t>
            </a:r>
          </a:p>
          <a:p>
            <a:pPr marL="0" indent="0">
              <a:buNone/>
            </a:pPr>
            <a:r>
              <a:rPr lang="en-US" sz="900" b="1" dirty="0" smtClean="0"/>
              <a:t>•    The SPI serial protocol</a:t>
            </a:r>
          </a:p>
          <a:p>
            <a:pPr marL="0" indent="0">
              <a:buNone/>
            </a:pPr>
            <a:r>
              <a:rPr lang="en-US" sz="900" b="1" dirty="0" smtClean="0"/>
              <a:t>•    SPI connections</a:t>
            </a:r>
          </a:p>
          <a:p>
            <a:pPr marL="0" indent="0">
              <a:buNone/>
            </a:pPr>
            <a:r>
              <a:rPr lang="en-US" sz="900" b="1" dirty="0" smtClean="0"/>
              <a:t>•    SPI device external power design</a:t>
            </a:r>
          </a:p>
          <a:p>
            <a:pPr marL="0" indent="0">
              <a:buNone/>
            </a:pPr>
            <a:r>
              <a:rPr lang="en-US" sz="900" b="1" dirty="0" smtClean="0"/>
              <a:t>Lesson 12 – Connecting other sensors [time permitting]</a:t>
            </a:r>
          </a:p>
          <a:p>
            <a:pPr marL="0" indent="0">
              <a:buNone/>
            </a:pPr>
            <a:r>
              <a:rPr lang="en-US" sz="900" b="1" dirty="0" smtClean="0"/>
              <a:t>•    Connecting buttons</a:t>
            </a:r>
          </a:p>
          <a:p>
            <a:pPr marL="0" indent="0">
              <a:buNone/>
            </a:pPr>
            <a:r>
              <a:rPr lang="en-US" sz="900" b="1" dirty="0" smtClean="0"/>
              <a:t>•    Connecting potentiometers</a:t>
            </a:r>
          </a:p>
          <a:p>
            <a:pPr marL="0" indent="0">
              <a:buNone/>
            </a:pPr>
            <a:r>
              <a:rPr lang="en-US" sz="900" b="1" dirty="0" smtClean="0"/>
              <a:t>•    Reading buttons</a:t>
            </a:r>
          </a:p>
          <a:p>
            <a:pPr marL="0" indent="0">
              <a:buNone/>
            </a:pPr>
            <a:r>
              <a:rPr lang="en-US" sz="900" b="1" dirty="0" smtClean="0"/>
              <a:t>•    Reading potentiometers</a:t>
            </a:r>
          </a:p>
        </p:txBody>
      </p:sp>
    </p:spTree>
    <p:extLst>
      <p:ext uri="{BB962C8B-B14F-4D97-AF65-F5344CB8AC3E}">
        <p14:creationId xmlns:p14="http://schemas.microsoft.com/office/powerpoint/2010/main" val="3835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 sz="2800" dirty="0" smtClean="0"/>
              <a:t>Microcontroller Evolution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8379279" cy="3352800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Originally microprocessors with separate memory, I/O</a:t>
            </a:r>
          </a:p>
          <a:p>
            <a:r>
              <a:rPr lang="en-US" sz="2400" dirty="0" smtClean="0"/>
              <a:t>As chip transistor density increased, it become possible to integrate all components onto an </a:t>
            </a:r>
            <a:r>
              <a:rPr lang="en-US" sz="2400" dirty="0" err="1" smtClean="0"/>
              <a:t>SoC</a:t>
            </a:r>
            <a:endParaRPr lang="en-US" sz="2400" dirty="0" smtClean="0"/>
          </a:p>
          <a:p>
            <a:r>
              <a:rPr lang="en-US" sz="2400" dirty="0" err="1" smtClean="0"/>
              <a:t>SoCs</a:t>
            </a:r>
            <a:r>
              <a:rPr lang="en-US" sz="2400" dirty="0" smtClean="0"/>
              <a:t> evolved from embedded systems to user-accessible</a:t>
            </a:r>
          </a:p>
          <a:p>
            <a:r>
              <a:rPr lang="en-US" sz="2400" dirty="0" smtClean="0"/>
              <a:t>An </a:t>
            </a:r>
            <a:r>
              <a:rPr lang="en-US" sz="2400" dirty="0" err="1" smtClean="0"/>
              <a:t>SoC</a:t>
            </a:r>
            <a:r>
              <a:rPr lang="en-US" sz="2400" dirty="0" smtClean="0"/>
              <a:t> microcontroller made in a user-accessible format is called a microcontroller board or just “board” for short</a:t>
            </a:r>
          </a:p>
          <a:p>
            <a:r>
              <a:rPr lang="en-US" sz="2400" dirty="0" smtClean="0"/>
              <a:t>All boards offer General Purpose I/O (GPIO) pins which do a variety of things</a:t>
            </a:r>
            <a:endParaRPr lang="en-US" sz="2400" dirty="0" smtClean="0"/>
          </a:p>
          <a:p>
            <a:r>
              <a:rPr lang="en-US" sz="2400" dirty="0" smtClean="0"/>
              <a:t>First and most famous user accessible microcontroller is the Arduino Uno</a:t>
            </a:r>
          </a:p>
          <a:p>
            <a:r>
              <a:rPr lang="en-US" sz="2400" dirty="0" smtClean="0"/>
              <a:t>We now have hundreds of microcontroller boards to choose from</a:t>
            </a:r>
          </a:p>
          <a:p>
            <a:r>
              <a:rPr lang="en-US" sz="2400" dirty="0"/>
              <a:t>See </a:t>
            </a:r>
            <a:r>
              <a:rPr lang="en-US" sz="2400" dirty="0">
                <a:solidFill>
                  <a:srgbClr val="FFFF00"/>
                </a:solidFill>
                <a:hlinkClick r:id="rId2"/>
              </a:rPr>
              <a:t>https://makingcircuits.com/blog/types-of-microcontroller-boards-and-their-applications</a:t>
            </a:r>
            <a:r>
              <a:rPr lang="en-US" sz="2400" dirty="0" smtClean="0">
                <a:solidFill>
                  <a:srgbClr val="FFFF00"/>
                </a:solidFill>
                <a:hlinkClick r:id="rId2"/>
              </a:rPr>
              <a:t>/</a:t>
            </a:r>
            <a:r>
              <a:rPr lang="en-US" sz="2400" dirty="0" smtClean="0"/>
              <a:t> for details and examples</a:t>
            </a:r>
            <a:endParaRPr lang="en-US" sz="2400" dirty="0" smtClean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https://i.guim.co.uk/img/static/sys-images/Guardian/Pix/pictures/2015/4/9/1428596955335/ba5b809f-af03-4245-bb2e-b5cec4735f27-1020x721.jpeg?width=700&amp;quality=85&amp;auto=format&amp;fit=max&amp;s=b340b1d988f5f227bee51b958b3fd2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UNIVAC - Wikip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28600" y="6360319"/>
            <a:ext cx="2743200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An embedded microcontroller</a:t>
            </a:r>
            <a:endParaRPr lang="en-US" sz="12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971800" y="6360319"/>
            <a:ext cx="2413794" cy="314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Arduino Uno</a:t>
            </a:r>
            <a:endParaRPr lang="en-US" sz="1200" dirty="0"/>
          </a:p>
        </p:txBody>
      </p:sp>
      <p:sp>
        <p:nvSpPr>
          <p:cNvPr id="5" name="AutoShape 2" descr="https://upload.wikimedia.org/wikipedia/commons/thumb/6/6a/PDP-8e%2C_inside%2C_2.jpg/800px-PDP-8e%2C_inside%2C_2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VAX 11/780 Computer – CPU - CHM Revoluti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410200" y="6387595"/>
            <a:ext cx="2971800" cy="259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The Make/Digi-Key Boards Guide</a:t>
            </a:r>
            <a:endParaRPr lang="en-US" sz="1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43400"/>
            <a:ext cx="2018721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4391025"/>
            <a:ext cx="25527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14800"/>
            <a:ext cx="1612839" cy="228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728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Formal End of Lesson </a:t>
            </a:r>
            <a:r>
              <a:rPr lang="en-US" sz="3200" dirty="0" smtClean="0"/>
              <a:t>2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In next week’s exciting episode</a:t>
            </a:r>
          </a:p>
          <a:p>
            <a:r>
              <a:rPr lang="en-US" sz="2400" dirty="0" smtClean="0"/>
              <a:t>Distribution of </a:t>
            </a:r>
            <a:r>
              <a:rPr lang="en-US" sz="2400" dirty="0" smtClean="0"/>
              <a:t>laptops (no, really!)</a:t>
            </a:r>
            <a:endParaRPr lang="en-US" sz="2400" dirty="0" smtClean="0"/>
          </a:p>
          <a:p>
            <a:r>
              <a:rPr lang="en-US" sz="2400" dirty="0" smtClean="0"/>
              <a:t>Distribution and inventory of USB drives</a:t>
            </a:r>
          </a:p>
          <a:p>
            <a:r>
              <a:rPr lang="en-US" sz="2400" dirty="0" smtClean="0"/>
              <a:t>Installation of Arduino and Fritzing software</a:t>
            </a:r>
          </a:p>
          <a:p>
            <a:r>
              <a:rPr lang="en-US" sz="2400" dirty="0" smtClean="0"/>
              <a:t>Installation of ESP32 serial port drivers (Windows only)</a:t>
            </a:r>
          </a:p>
          <a:p>
            <a:r>
              <a:rPr lang="en-US" sz="2400" dirty="0" smtClean="0"/>
              <a:t>Electricity basics review (time permitting)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0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“Lesson” 1 </a:t>
            </a:r>
            <a:r>
              <a:rPr lang="en-US" dirty="0" smtClean="0"/>
              <a:t>– Intro And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09800"/>
            <a:ext cx="8686800" cy="4419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Part </a:t>
            </a:r>
            <a:r>
              <a:rPr lang="en-US" b="1" dirty="0" smtClean="0"/>
              <a:t>B</a:t>
            </a:r>
          </a:p>
          <a:p>
            <a:r>
              <a:rPr lang="en-US" dirty="0" smtClean="0"/>
              <a:t>USB Flash Drive Inventory</a:t>
            </a:r>
          </a:p>
          <a:p>
            <a:r>
              <a:rPr lang="en-US" dirty="0" smtClean="0"/>
              <a:t>Review </a:t>
            </a:r>
            <a:r>
              <a:rPr lang="en-US" dirty="0" smtClean="0"/>
              <a:t>of Laptop GUI </a:t>
            </a:r>
            <a:r>
              <a:rPr lang="en-US" dirty="0" smtClean="0"/>
              <a:t>operation</a:t>
            </a:r>
          </a:p>
          <a:p>
            <a:r>
              <a:rPr lang="en-US" dirty="0" smtClean="0"/>
              <a:t>CP2102 Driver Installation (Windows only)</a:t>
            </a:r>
            <a:endParaRPr lang="en-US" dirty="0" smtClean="0"/>
          </a:p>
          <a:p>
            <a:r>
              <a:rPr lang="en-US" dirty="0" smtClean="0"/>
              <a:t>Arduino IDE Software Installation</a:t>
            </a:r>
            <a:endParaRPr lang="en-US" dirty="0" smtClean="0"/>
          </a:p>
          <a:p>
            <a:r>
              <a:rPr lang="en-US" dirty="0" smtClean="0"/>
              <a:t>History of Computing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63562"/>
          </a:xfrm>
        </p:spPr>
        <p:txBody>
          <a:bodyPr/>
          <a:lstStyle/>
          <a:p>
            <a:r>
              <a:rPr lang="en-US" sz="2800" dirty="0" smtClean="0"/>
              <a:t>USB Flash Drive Inventory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533400"/>
            <a:ext cx="3962400" cy="3733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 smtClean="0"/>
              <a:t>DOCUMENTATION – Arduino Reference</a:t>
            </a:r>
            <a:endParaRPr lang="en-US" sz="1100" b="1" dirty="0" smtClean="0"/>
          </a:p>
          <a:p>
            <a:r>
              <a:rPr lang="en-US" sz="1100" b="1" dirty="0"/>
              <a:t>Programming with Arduino.pdf</a:t>
            </a:r>
          </a:p>
          <a:p>
            <a:r>
              <a:rPr lang="en-US" sz="1100" b="1" dirty="0"/>
              <a:t>Arduino Cookbook-2ndEdition.pdf</a:t>
            </a:r>
          </a:p>
          <a:p>
            <a:r>
              <a:rPr lang="en-US" sz="1100" b="1" dirty="0"/>
              <a:t>Arduino-For-Beginners-REV2.pdf</a:t>
            </a:r>
          </a:p>
          <a:p>
            <a:r>
              <a:rPr lang="en-US" sz="1100" b="1" dirty="0"/>
              <a:t>IntroArduinoBook-AlanSmith.pdf</a:t>
            </a:r>
          </a:p>
          <a:p>
            <a:r>
              <a:rPr lang="en-US" sz="1100" b="1" dirty="0"/>
              <a:t>IntroductionToArduino-Book-AlanGSmith.pdf</a:t>
            </a:r>
          </a:p>
          <a:p>
            <a:r>
              <a:rPr lang="en-US" sz="1100" b="1" dirty="0"/>
              <a:t>Make_Getting_Started_with_Arduino_3E.pdf</a:t>
            </a:r>
            <a:endParaRPr lang="en-US" sz="1100" b="1" dirty="0" smtClean="0"/>
          </a:p>
          <a:p>
            <a:pPr marL="0" indent="0">
              <a:buNone/>
            </a:pPr>
            <a:endParaRPr lang="en-US" sz="1100" b="1" dirty="0" smtClean="0"/>
          </a:p>
          <a:p>
            <a:pPr marL="0" indent="0">
              <a:buNone/>
            </a:pPr>
            <a:r>
              <a:rPr lang="en-US" sz="1100" b="1" dirty="0" smtClean="0"/>
              <a:t>DOCUMENTATION – Electronics Reference</a:t>
            </a:r>
          </a:p>
          <a:p>
            <a:r>
              <a:rPr lang="en-US" sz="1100" b="1" dirty="0" smtClean="0"/>
              <a:t>the-original-guide-to-boards-2021.pdf</a:t>
            </a:r>
          </a:p>
          <a:p>
            <a:r>
              <a:rPr lang="en-US" sz="1100" b="1" dirty="0" smtClean="0"/>
              <a:t>Basic Electronics-Semiconductors.pdf</a:t>
            </a:r>
          </a:p>
          <a:p>
            <a:r>
              <a:rPr lang="en-US" sz="1100" b="1" dirty="0" err="1" smtClean="0"/>
              <a:t>Grobs</a:t>
            </a:r>
            <a:r>
              <a:rPr lang="en-US" sz="1100" b="1" dirty="0" smtClean="0"/>
              <a:t> </a:t>
            </a:r>
            <a:r>
              <a:rPr lang="en-US" sz="1100" b="1" dirty="0"/>
              <a:t>Basic Electronics </a:t>
            </a:r>
            <a:r>
              <a:rPr lang="en-US" sz="1100" b="1" dirty="0" smtClean="0"/>
              <a:t>2010.pdf</a:t>
            </a:r>
          </a:p>
          <a:p>
            <a:r>
              <a:rPr lang="en-US" sz="1100" b="1" dirty="0" smtClean="0"/>
              <a:t>Instructables-Basic-Electronics.pdf</a:t>
            </a:r>
          </a:p>
          <a:p>
            <a:r>
              <a:rPr lang="en-US" sz="1100" b="1" dirty="0" smtClean="0"/>
              <a:t>Intro </a:t>
            </a:r>
            <a:r>
              <a:rPr lang="en-US" sz="1100" b="1" dirty="0"/>
              <a:t>to </a:t>
            </a:r>
            <a:r>
              <a:rPr lang="en-US" sz="1100" b="1" dirty="0" smtClean="0"/>
              <a:t>Electronics-Noisemantra.pdf</a:t>
            </a:r>
          </a:p>
          <a:p>
            <a:r>
              <a:rPr lang="en-US" sz="1100" b="1" dirty="0" smtClean="0"/>
              <a:t>Make </a:t>
            </a:r>
            <a:r>
              <a:rPr lang="en-US" sz="1100" b="1" dirty="0"/>
              <a:t>Electronics 2nd Edition by Charles </a:t>
            </a:r>
            <a:r>
              <a:rPr lang="en-US" sz="1100" b="1" dirty="0" smtClean="0"/>
              <a:t>Platt.pdf</a:t>
            </a:r>
          </a:p>
          <a:p>
            <a:r>
              <a:rPr lang="en-US" sz="1100" b="1" dirty="0" smtClean="0"/>
              <a:t>SPIE-TT107-PracticalElectronicsforOpticalDesignandEngineering-Chapter1.pdf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000" y="533400"/>
            <a:ext cx="4495800" cy="3733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/>
              <a:t>DOCUMENTATION – </a:t>
            </a:r>
            <a:r>
              <a:rPr lang="en-US" sz="1100" b="1" dirty="0" err="1"/>
              <a:t>WiFi</a:t>
            </a:r>
            <a:r>
              <a:rPr lang="en-US" sz="1100" b="1" dirty="0"/>
              <a:t> Kit 32 Reference</a:t>
            </a:r>
          </a:p>
          <a:p>
            <a:r>
              <a:rPr lang="en-US" sz="1100" b="1" dirty="0"/>
              <a:t>Quick review: DC vs AC electric currents</a:t>
            </a:r>
          </a:p>
          <a:p>
            <a:r>
              <a:rPr lang="en-US" sz="1100" b="1" dirty="0"/>
              <a:t>WIFI_Kit_32_Schematic_diagram_V2.1.PDF</a:t>
            </a:r>
          </a:p>
          <a:p>
            <a:r>
              <a:rPr lang="en-US" sz="1100" b="1" dirty="0"/>
              <a:t>HeltecWifiKit32-ReferenceURLs.txt</a:t>
            </a:r>
          </a:p>
          <a:p>
            <a:r>
              <a:rPr lang="en-US" sz="1100" b="1" dirty="0"/>
              <a:t>WIFI_Kit_32_pinoutDiagram_V2.1.pdf</a:t>
            </a:r>
          </a:p>
          <a:p>
            <a:pPr marL="0" indent="0">
              <a:buNone/>
            </a:pPr>
            <a:endParaRPr lang="en-US" sz="1100" b="1" dirty="0" smtClean="0"/>
          </a:p>
          <a:p>
            <a:pPr marL="0" indent="0">
              <a:buNone/>
            </a:pPr>
            <a:r>
              <a:rPr lang="en-US" sz="1100" b="1" dirty="0" smtClean="0"/>
              <a:t>DOCUMENTATION </a:t>
            </a:r>
            <a:r>
              <a:rPr lang="en-US" sz="1100" b="1" dirty="0"/>
              <a:t>– </a:t>
            </a:r>
            <a:r>
              <a:rPr lang="en-US" sz="1100" b="1" dirty="0" smtClean="0"/>
              <a:t>Boards Guides</a:t>
            </a:r>
            <a:endParaRPr lang="en-US" sz="1100" b="1" dirty="0"/>
          </a:p>
          <a:p>
            <a:r>
              <a:rPr lang="en-US" sz="1100" b="1" dirty="0" smtClean="0"/>
              <a:t>Original Boards Guides from 2019-2022</a:t>
            </a:r>
            <a:endParaRPr lang="en-US" sz="1100" b="1" dirty="0"/>
          </a:p>
          <a:p>
            <a:pPr marL="0" indent="0">
              <a:buNone/>
            </a:pPr>
            <a:endParaRPr lang="en-US" sz="1100" b="1" dirty="0" smtClean="0"/>
          </a:p>
          <a:p>
            <a:pPr marL="0" indent="0">
              <a:buNone/>
            </a:pPr>
            <a:r>
              <a:rPr lang="en-US" sz="1100" b="1" dirty="0" smtClean="0"/>
              <a:t>DOCUMENTATION </a:t>
            </a:r>
            <a:r>
              <a:rPr lang="en-US" sz="1100" b="1" dirty="0"/>
              <a:t>– Class Information</a:t>
            </a:r>
          </a:p>
          <a:p>
            <a:r>
              <a:rPr lang="en-US" sz="1100" b="1" dirty="0"/>
              <a:t>SEICHE-IntroToArduino-Lesson1-V1.pdf</a:t>
            </a:r>
          </a:p>
          <a:p>
            <a:r>
              <a:rPr lang="en-US" sz="1100" b="1" dirty="0"/>
              <a:t>IntroductionToArduino-ElectronicsKitInventory-TextFormatWithDescriptions.txt</a:t>
            </a:r>
          </a:p>
          <a:p>
            <a:r>
              <a:rPr lang="en-US" sz="1100" b="1" dirty="0"/>
              <a:t>IntroductionToArduino-LessonPlan-8Dec21-V1-PLF.pdf</a:t>
            </a:r>
          </a:p>
          <a:p>
            <a:r>
              <a:rPr lang="en-US" sz="1100" b="1" dirty="0"/>
              <a:t>SEICHE-ArduinoClass-Summary-V1.txt</a:t>
            </a:r>
          </a:p>
          <a:p>
            <a:r>
              <a:rPr lang="en-US" sz="1100" b="1" dirty="0"/>
              <a:t>SEICHEArduinoKitInventory-Brief.txt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4114800"/>
            <a:ext cx="8382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Critical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Getting Started With Arduino – Use this for self study and back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 Cookbook 2</a:t>
            </a:r>
            <a:r>
              <a:rPr lang="en-US" sz="14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 – Use this for reference and advanced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Electronics 2</a:t>
            </a:r>
            <a:r>
              <a:rPr lang="en-US" sz="14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 – Use this for self study and back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Heltec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Kit 32 Pinout – Maybe print this out since you’ll be referring to it often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Boards guides – If you want to select and purchase a board for your own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Electronics Kit Inventory – To keep track of items or if you think you may have lost something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25" y="5943600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RETURN FLASH DRIVES AT END OF EACH LESSON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I’ll load new content each week, at least that week’s lesson but also sketches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36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Laptop GUI Operation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200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Desktop and task bar</a:t>
            </a:r>
            <a:endParaRPr lang="en-US" sz="2400" dirty="0" smtClean="0"/>
          </a:p>
          <a:p>
            <a:r>
              <a:rPr lang="en-US" sz="2400" dirty="0" smtClean="0"/>
              <a:t>Start menu and control/settings panels</a:t>
            </a:r>
            <a:endParaRPr lang="en-US" sz="2400" dirty="0" smtClean="0"/>
          </a:p>
          <a:p>
            <a:r>
              <a:rPr lang="en-US" sz="2400" dirty="0" smtClean="0"/>
              <a:t>Launching applications</a:t>
            </a:r>
            <a:endParaRPr lang="en-US" sz="2400" dirty="0" smtClean="0"/>
          </a:p>
          <a:p>
            <a:r>
              <a:rPr lang="en-US" sz="2400" dirty="0" smtClean="0"/>
              <a:t>Context sensitive menus (right click)</a:t>
            </a:r>
            <a:endParaRPr lang="en-US" sz="2400" dirty="0" smtClean="0"/>
          </a:p>
          <a:p>
            <a:r>
              <a:rPr lang="en-US" sz="2400" dirty="0" smtClean="0"/>
              <a:t>Filesystem browsers</a:t>
            </a:r>
            <a:endParaRPr lang="en-US" sz="2400" dirty="0" smtClean="0"/>
          </a:p>
          <a:p>
            <a:r>
              <a:rPr lang="en-US" sz="2400" dirty="0" smtClean="0"/>
              <a:t>File and folder hierarchies</a:t>
            </a:r>
          </a:p>
          <a:p>
            <a:r>
              <a:rPr lang="en-US" sz="2400" dirty="0" smtClean="0"/>
              <a:t>Searching for applications</a:t>
            </a:r>
          </a:p>
          <a:p>
            <a:r>
              <a:rPr lang="en-US" sz="2400" dirty="0" err="1" smtClean="0"/>
              <a:t>Accessign</a:t>
            </a:r>
            <a:r>
              <a:rPr lang="en-US" sz="2400" dirty="0" smtClean="0"/>
              <a:t> and s</a:t>
            </a:r>
            <a:r>
              <a:rPr lang="en-US" sz="2400" dirty="0" smtClean="0"/>
              <a:t>afely removing flash drives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4876800"/>
            <a:ext cx="82296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Outside class scope: Application usage other than Arduino IDE, operating system customization, anything command line or related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/>
          <a:lstStyle/>
          <a:p>
            <a:r>
              <a:rPr lang="en-US" sz="3200" dirty="0" smtClean="0"/>
              <a:t>Windows – CP2102 Driver Installation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7338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Navigate to software folder on USB drive</a:t>
            </a:r>
            <a:endParaRPr lang="en-US" sz="2400" dirty="0" smtClean="0"/>
          </a:p>
          <a:p>
            <a:r>
              <a:rPr lang="en-US" sz="2400" dirty="0" smtClean="0"/>
              <a:t>Open Windows folder, then folder for your OS</a:t>
            </a:r>
            <a:endParaRPr lang="en-US" sz="2400" dirty="0" smtClean="0"/>
          </a:p>
          <a:p>
            <a:r>
              <a:rPr lang="en-US" sz="2400" dirty="0" smtClean="0"/>
              <a:t>Open Release Notes and follow the instructions</a:t>
            </a:r>
            <a:endParaRPr lang="en-US" sz="2400" dirty="0" smtClean="0"/>
          </a:p>
          <a:p>
            <a:r>
              <a:rPr lang="en-US" sz="2400" dirty="0" smtClean="0"/>
              <a:t>We can walk through some installs, and screen share if desired so everyone can see how this works</a:t>
            </a:r>
            <a:endParaRPr lang="en-US" sz="2400" dirty="0" smtClean="0"/>
          </a:p>
          <a:p>
            <a:r>
              <a:rPr lang="en-US" sz="2400" dirty="0" err="1" smtClean="0"/>
              <a:t>MacOS</a:t>
            </a:r>
            <a:r>
              <a:rPr lang="en-US" sz="2400" dirty="0" smtClean="0"/>
              <a:t> X probably doesn’t need a driver install, but it’s on the USB if needed</a:t>
            </a:r>
          </a:p>
          <a:p>
            <a:r>
              <a:rPr lang="en-US" sz="2400" dirty="0" err="1" smtClean="0"/>
              <a:t>Kubuntu</a:t>
            </a:r>
            <a:r>
              <a:rPr lang="en-US" sz="2400" dirty="0" smtClean="0"/>
              <a:t> does not need an install, drivers are in kernel</a:t>
            </a:r>
          </a:p>
          <a:p>
            <a:r>
              <a:rPr lang="en-US" sz="2400" dirty="0" smtClean="0"/>
              <a:t>Believe it or not, t</a:t>
            </a:r>
            <a:r>
              <a:rPr lang="en-US" sz="2400" dirty="0" smtClean="0"/>
              <a:t>his is probably the trickiest part of the entire class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51054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If you are at all not sure what you’re doing, or what Windows version or architecture you’re using (e.g. x86 vs x64) then wait for assistance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10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/>
          <a:lstStyle/>
          <a:p>
            <a:r>
              <a:rPr lang="en-US" sz="3200" dirty="0" smtClean="0"/>
              <a:t>Arduino IDE Installation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3733800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Navigate to software folder on USB drive</a:t>
            </a:r>
            <a:endParaRPr lang="en-US" sz="1800" dirty="0" smtClean="0"/>
          </a:p>
          <a:p>
            <a:r>
              <a:rPr lang="en-US" sz="1800" dirty="0" smtClean="0"/>
              <a:t>Open folder for your OS</a:t>
            </a:r>
            <a:endParaRPr lang="en-US" sz="1800" dirty="0" smtClean="0"/>
          </a:p>
          <a:p>
            <a:r>
              <a:rPr lang="en-US" sz="1800" dirty="0" smtClean="0"/>
              <a:t>Windows you can double click the installer</a:t>
            </a:r>
            <a:endParaRPr lang="en-US" sz="1800" dirty="0" smtClean="0"/>
          </a:p>
          <a:p>
            <a:r>
              <a:rPr lang="en-US" sz="1800" dirty="0" err="1" smtClean="0"/>
              <a:t>MacOS</a:t>
            </a:r>
            <a:r>
              <a:rPr lang="en-US" sz="1800" dirty="0" smtClean="0"/>
              <a:t> X drag </a:t>
            </a:r>
            <a:r>
              <a:rPr lang="en-US" sz="1800" dirty="0" err="1" smtClean="0"/>
              <a:t>Arduino.app</a:t>
            </a:r>
            <a:r>
              <a:rPr lang="en-US" sz="1800" dirty="0" smtClean="0"/>
              <a:t> to your Applications folder</a:t>
            </a:r>
          </a:p>
          <a:p>
            <a:r>
              <a:rPr lang="en-US" sz="1800" dirty="0" err="1" smtClean="0"/>
              <a:t>Kubuntu</a:t>
            </a:r>
            <a:endParaRPr lang="en-US" sz="1800" dirty="0" smtClean="0"/>
          </a:p>
          <a:p>
            <a:pPr lvl="1"/>
            <a:r>
              <a:rPr lang="en-US" sz="1800" dirty="0" smtClean="0"/>
              <a:t>Open </a:t>
            </a:r>
            <a:r>
              <a:rPr lang="en-US" sz="1800" dirty="0" err="1" smtClean="0"/>
              <a:t>Konsole</a:t>
            </a:r>
            <a:endParaRPr lang="en-US" sz="1800" dirty="0" smtClean="0"/>
          </a:p>
          <a:p>
            <a:pPr lvl="1"/>
            <a:r>
              <a:rPr lang="en-US" sz="1800" dirty="0" smtClean="0"/>
              <a:t>Enter “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lsblk</a:t>
            </a:r>
            <a:r>
              <a:rPr lang="en-US" sz="1800" dirty="0" smtClean="0"/>
              <a:t>” to find your USB drive</a:t>
            </a:r>
          </a:p>
          <a:p>
            <a:pPr lvl="1"/>
            <a:r>
              <a:rPr lang="en-US" sz="1800" dirty="0" smtClean="0"/>
              <a:t>Enter “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tar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xvf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usbdriveidentifier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/Software/Linux/arduino1.8.19-linux64.tar</a:t>
            </a:r>
            <a:r>
              <a:rPr lang="en-US" sz="1800" dirty="0" smtClean="0"/>
              <a:t>”</a:t>
            </a:r>
          </a:p>
          <a:p>
            <a:pPr lvl="1"/>
            <a:r>
              <a:rPr lang="en-US" sz="1800" dirty="0" smtClean="0"/>
              <a:t>Enter “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arduino1.8.19-linux64</a:t>
            </a:r>
            <a:r>
              <a:rPr lang="en-US" sz="1800" dirty="0" smtClean="0"/>
              <a:t>”</a:t>
            </a:r>
          </a:p>
          <a:p>
            <a:pPr lvl="1"/>
            <a:r>
              <a:rPr lang="en-US" sz="1800" dirty="0" smtClean="0"/>
              <a:t>Enter “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./install.sh</a:t>
            </a:r>
            <a:r>
              <a:rPr lang="en-US" sz="1800" dirty="0" smtClean="0"/>
              <a:t>” and enter your password when prompted</a:t>
            </a:r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57150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If you are not sure what you’re doing, then wait for assistance or ask for help</a:t>
            </a:r>
          </a:p>
          <a:p>
            <a:pPr marL="0" indent="0">
              <a:buNone/>
            </a:pPr>
            <a:r>
              <a:rPr lang="en-US" sz="1800" dirty="0" smtClean="0"/>
              <a:t>(This part is not as tricky as the CP2102 driver installation)</a:t>
            </a:r>
          </a:p>
          <a:p>
            <a:endParaRPr lang="en-US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" y="4800600"/>
            <a:ext cx="8610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WE WILL DO BOARD SETUP NEXT WEEK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026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History of Computing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114800" cy="495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Jacquard Loom</a:t>
            </a:r>
            <a:endParaRPr lang="en-US" sz="2400" dirty="0" smtClean="0"/>
          </a:p>
          <a:p>
            <a:r>
              <a:rPr lang="en-US" sz="2400" dirty="0" smtClean="0"/>
              <a:t>The Analytical Engine</a:t>
            </a:r>
            <a:endParaRPr lang="en-US" sz="2400" dirty="0" smtClean="0"/>
          </a:p>
          <a:p>
            <a:r>
              <a:rPr lang="en-US" sz="2400" dirty="0" smtClean="0"/>
              <a:t>ENIAC and MULTIVAC</a:t>
            </a:r>
            <a:endParaRPr lang="en-US" sz="2400" dirty="0" smtClean="0"/>
          </a:p>
          <a:p>
            <a:r>
              <a:rPr lang="en-US" sz="2400" dirty="0" smtClean="0"/>
              <a:t>The mainframe era</a:t>
            </a:r>
            <a:endParaRPr lang="en-US" sz="2400" dirty="0" smtClean="0"/>
          </a:p>
          <a:p>
            <a:r>
              <a:rPr lang="en-US" sz="2400" dirty="0" smtClean="0"/>
              <a:t>The minicomputer era</a:t>
            </a:r>
          </a:p>
          <a:p>
            <a:r>
              <a:rPr lang="en-US" sz="2400" dirty="0" smtClean="0"/>
              <a:t>The microcomputer era</a:t>
            </a:r>
          </a:p>
          <a:p>
            <a:r>
              <a:rPr lang="en-US" sz="2400" dirty="0" smtClean="0"/>
              <a:t>The market mitosis</a:t>
            </a:r>
          </a:p>
          <a:p>
            <a:pPr lvl="1"/>
            <a:r>
              <a:rPr lang="en-US" sz="2000" dirty="0" smtClean="0"/>
              <a:t>Microcomputers</a:t>
            </a:r>
          </a:p>
          <a:p>
            <a:pPr lvl="1"/>
            <a:r>
              <a:rPr lang="en-US" sz="2000" dirty="0" smtClean="0"/>
              <a:t>Microcontrollers</a:t>
            </a:r>
          </a:p>
          <a:p>
            <a:r>
              <a:rPr lang="en-US" sz="2400" dirty="0" smtClean="0"/>
              <a:t>Microcomputer evolution</a:t>
            </a:r>
          </a:p>
          <a:p>
            <a:r>
              <a:rPr lang="en-US" sz="2400" dirty="0" smtClean="0"/>
              <a:t>Microcontroller evolution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33600"/>
            <a:ext cx="4435651" cy="358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52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3" y="1219200"/>
            <a:ext cx="237172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Jacquard Loom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800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Invented by Joseph Marie Jacquard in 1804</a:t>
            </a:r>
          </a:p>
          <a:p>
            <a:r>
              <a:rPr lang="en-US" sz="2400" dirty="0" smtClean="0"/>
              <a:t>Technically, a Jacquard </a:t>
            </a:r>
            <a:r>
              <a:rPr lang="en-US" sz="2400" i="1" dirty="0" smtClean="0"/>
              <a:t>Machine</a:t>
            </a:r>
            <a:r>
              <a:rPr lang="en-US" sz="2400" dirty="0" smtClean="0"/>
              <a:t> which was attached to  the heddles of an existing pattern loom</a:t>
            </a:r>
          </a:p>
          <a:p>
            <a:r>
              <a:rPr lang="en-US" sz="2400" dirty="0" smtClean="0"/>
              <a:t>Provided automatic control of the heddles managing the warp threads</a:t>
            </a:r>
            <a:endParaRPr lang="en-US" sz="2400" dirty="0" smtClean="0"/>
          </a:p>
          <a:p>
            <a:r>
              <a:rPr lang="en-US" sz="2400" dirty="0" smtClean="0"/>
              <a:t>Used large punched cards to define the woven pattern</a:t>
            </a:r>
            <a:endParaRPr lang="en-US" sz="2400" dirty="0" smtClean="0"/>
          </a:p>
          <a:p>
            <a:r>
              <a:rPr lang="en-US" sz="2400" dirty="0" smtClean="0"/>
              <a:t>A hole in the card would cause that thread of the warp to be raised, thus excluded from the weft during a shuttle pass</a:t>
            </a:r>
          </a:p>
          <a:p>
            <a:r>
              <a:rPr lang="en-US" sz="2400" dirty="0" smtClean="0"/>
              <a:t>Allowed extremely complex patterns to be woven</a:t>
            </a:r>
          </a:p>
          <a:p>
            <a:r>
              <a:rPr lang="en-US" sz="2400" dirty="0" smtClean="0"/>
              <a:t>Once machine driven, gave rise to modern weaving industry</a:t>
            </a:r>
          </a:p>
          <a:p>
            <a:r>
              <a:rPr lang="en-US" sz="2400" dirty="0" smtClean="0"/>
              <a:t>Mechanism still in use today, but electromechanical relay driven and controlled by digital computer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AutoShape 2" descr="Jacquard loom punched car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810000"/>
            <a:ext cx="1785937" cy="2683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447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2653</TotalTime>
  <Words>2154</Words>
  <Application>Microsoft Office PowerPoint</Application>
  <PresentationFormat>On-screen Show (4:3)</PresentationFormat>
  <Paragraphs>299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SEICHE 2022 Introduction to Arduino Lesson 2 – Intro Part 2</vt:lpstr>
      <vt:lpstr>Lesson Plan Overview</vt:lpstr>
      <vt:lpstr>“Lesson” 1 – Intro And Setup</vt:lpstr>
      <vt:lpstr>USB Flash Drive Inventory</vt:lpstr>
      <vt:lpstr>Laptop GUI Operation</vt:lpstr>
      <vt:lpstr>Windows – CP2102 Driver Installation</vt:lpstr>
      <vt:lpstr>Arduino IDE Installation</vt:lpstr>
      <vt:lpstr>History of Computing</vt:lpstr>
      <vt:lpstr>Jacquard Loom</vt:lpstr>
      <vt:lpstr>Babbage Analytical Engine</vt:lpstr>
      <vt:lpstr>Early Computers – ENIAC</vt:lpstr>
      <vt:lpstr>Early Computers – UNIVAC</vt:lpstr>
      <vt:lpstr>Von Neumann Architecture</vt:lpstr>
      <vt:lpstr>The Mainframe Era</vt:lpstr>
      <vt:lpstr>The Minicomputer Era</vt:lpstr>
      <vt:lpstr>The Microcomputer Era</vt:lpstr>
      <vt:lpstr>The Market Mitosis – Part 1</vt:lpstr>
      <vt:lpstr>The Market Mitosis – Part 2</vt:lpstr>
      <vt:lpstr>Microcomputer Evolution</vt:lpstr>
      <vt:lpstr>Microcontroller Evolution</vt:lpstr>
      <vt:lpstr>Formal End of Lesson 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PFROMMEYER</dc:creator>
  <cp:lastModifiedBy>PFROMMEYER</cp:lastModifiedBy>
  <cp:revision>37</cp:revision>
  <cp:lastPrinted>2022-02-01T15:40:25Z</cp:lastPrinted>
  <dcterms:created xsi:type="dcterms:W3CDTF">2022-02-01T06:18:00Z</dcterms:created>
  <dcterms:modified xsi:type="dcterms:W3CDTF">2022-02-08T17:56:35Z</dcterms:modified>
</cp:coreProperties>
</file>